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4" r:id="rId5"/>
    <p:sldId id="265" r:id="rId6"/>
    <p:sldId id="266" r:id="rId7"/>
    <p:sldId id="258" r:id="rId8"/>
    <p:sldId id="257" r:id="rId9"/>
    <p:sldId id="259"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1" d="100"/>
          <a:sy n="111" d="100"/>
        </p:scale>
        <p:origin x="67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7E406A-0F29-4D9A-8D72-F80A64C7228B}" type="datetimeFigureOut">
              <a:rPr lang="en-US" smtClean="0"/>
              <a:t>8/22/21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30419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7E406A-0F29-4D9A-8D72-F80A64C7228B}" type="datetimeFigureOut">
              <a:rPr lang="en-US" smtClean="0"/>
              <a:t>8/22/21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323330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7E406A-0F29-4D9A-8D72-F80A64C7228B}" type="datetimeFigureOut">
              <a:rPr lang="en-US" smtClean="0"/>
              <a:t>8/22/21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2052825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7E406A-0F29-4D9A-8D72-F80A64C7228B}" type="datetimeFigureOut">
              <a:rPr lang="en-US" smtClean="0"/>
              <a:t>8/22/21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287854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7E406A-0F29-4D9A-8D72-F80A64C7228B}" type="datetimeFigureOut">
              <a:rPr lang="en-US" smtClean="0"/>
              <a:t>8/22/21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2682117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E406A-0F29-4D9A-8D72-F80A64C7228B}" type="datetimeFigureOut">
              <a:rPr lang="en-US" smtClean="0"/>
              <a:t>8/22/21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455768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7E406A-0F29-4D9A-8D72-F80A64C7228B}" type="datetimeFigureOut">
              <a:rPr lang="en-US" smtClean="0"/>
              <a:t>8/22/21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2929989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7E406A-0F29-4D9A-8D72-F80A64C7228B}" type="datetimeFigureOut">
              <a:rPr lang="en-US" smtClean="0"/>
              <a:t>8/22/21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2390902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7E406A-0F29-4D9A-8D72-F80A64C7228B}" type="datetimeFigureOut">
              <a:rPr lang="en-US" smtClean="0"/>
              <a:t>8/22/21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861002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7E406A-0F29-4D9A-8D72-F80A64C7228B}" type="datetimeFigureOut">
              <a:rPr lang="en-US" smtClean="0"/>
              <a:t>8/22/21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4010555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7E406A-0F29-4D9A-8D72-F80A64C7228B}" type="datetimeFigureOut">
              <a:rPr lang="en-US" smtClean="0"/>
              <a:t>8/22/21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923FD-BA4B-4F27-AE97-F02A47D4400C}" type="slidenum">
              <a:rPr lang="en-US" smtClean="0"/>
              <a:t>‹#›</a:t>
            </a:fld>
            <a:endParaRPr lang="en-US"/>
          </a:p>
        </p:txBody>
      </p:sp>
    </p:spTree>
    <p:extLst>
      <p:ext uri="{BB962C8B-B14F-4D97-AF65-F5344CB8AC3E}">
        <p14:creationId xmlns:p14="http://schemas.microsoft.com/office/powerpoint/2010/main" val="2353925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E406A-0F29-4D9A-8D72-F80A64C7228B}" type="datetimeFigureOut">
              <a:rPr lang="en-US" smtClean="0"/>
              <a:t>8/22/21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923FD-BA4B-4F27-AE97-F02A47D4400C}" type="slidenum">
              <a:rPr lang="en-US" smtClean="0"/>
              <a:t>‹#›</a:t>
            </a:fld>
            <a:endParaRPr lang="en-US"/>
          </a:p>
        </p:txBody>
      </p:sp>
    </p:spTree>
    <p:extLst>
      <p:ext uri="{BB962C8B-B14F-4D97-AF65-F5344CB8AC3E}">
        <p14:creationId xmlns:p14="http://schemas.microsoft.com/office/powerpoint/2010/main" val="3812976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dirty="0"/>
            </a:br>
            <a:r>
              <a:rPr lang="en-US" sz="6700" dirty="0"/>
              <a:t>Grand Strategy</a:t>
            </a:r>
            <a:br>
              <a:rPr lang="en-US" sz="6700" dirty="0"/>
            </a:br>
            <a:r>
              <a:rPr lang="en-US" sz="6700" dirty="0"/>
              <a:t>Selection Matrices</a:t>
            </a:r>
          </a:p>
        </p:txBody>
      </p:sp>
    </p:spTree>
    <p:extLst>
      <p:ext uri="{BB962C8B-B14F-4D97-AF65-F5344CB8AC3E}">
        <p14:creationId xmlns:p14="http://schemas.microsoft.com/office/powerpoint/2010/main" val="880308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BCG Matrix</a:t>
            </a:r>
          </a:p>
        </p:txBody>
      </p:sp>
      <p:pic>
        <p:nvPicPr>
          <p:cNvPr id="4098" name="Picture 2" descr="Image result for bcg matrix"/>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25271" y="1407067"/>
            <a:ext cx="8741458" cy="5009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1517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Strengths and Weaknesses</a:t>
            </a:r>
          </a:p>
        </p:txBody>
      </p:sp>
      <p:sp>
        <p:nvSpPr>
          <p:cNvPr id="3" name="Content Placeholder 2"/>
          <p:cNvSpPr>
            <a:spLocks noGrp="1"/>
          </p:cNvSpPr>
          <p:nvPr>
            <p:ph idx="1"/>
          </p:nvPr>
        </p:nvSpPr>
        <p:spPr>
          <a:xfrm>
            <a:off x="838200" y="1484243"/>
            <a:ext cx="10515600" cy="4692720"/>
          </a:xfrm>
        </p:spPr>
        <p:txBody>
          <a:bodyPr>
            <a:normAutofit fontScale="70000" lnSpcReduction="20000"/>
          </a:bodyPr>
          <a:lstStyle/>
          <a:p>
            <a:pPr marL="0" indent="0">
              <a:buNone/>
            </a:pPr>
            <a:r>
              <a:rPr lang="en-US" dirty="0"/>
              <a:t>In their seminal text on </a:t>
            </a:r>
            <a:r>
              <a:rPr lang="en-US" i="1" dirty="0"/>
              <a:t>Strategic Management</a:t>
            </a:r>
            <a:r>
              <a:rPr lang="en-US" dirty="0"/>
              <a:t>, Pearce and Robinson define strengths and weaknesses as follows:</a:t>
            </a:r>
          </a:p>
          <a:p>
            <a:r>
              <a:rPr lang="en-US" dirty="0"/>
              <a:t>Strength: “</a:t>
            </a:r>
            <a:r>
              <a:rPr lang="en-US" i="1" dirty="0"/>
              <a:t>A resource, skill, or other advantage </a:t>
            </a:r>
            <a:r>
              <a:rPr lang="en-US" dirty="0"/>
              <a:t>relative to competitors and the needs of markets a firm serves or anticipates serving. A strength is a </a:t>
            </a:r>
            <a:r>
              <a:rPr lang="en-US" i="1" dirty="0"/>
              <a:t>distinct competence </a:t>
            </a:r>
            <a:r>
              <a:rPr lang="en-US" dirty="0"/>
              <a:t>that gives the firm a comparative advantage in the marketplace. Financial resources, image, market leadership, and buyer/supplier relations are examples” (p. 293). </a:t>
            </a:r>
          </a:p>
          <a:p>
            <a:r>
              <a:rPr lang="en-US" i="1" dirty="0"/>
              <a:t>Weakness</a:t>
            </a:r>
            <a:r>
              <a:rPr lang="en-US" dirty="0"/>
              <a:t>: “</a:t>
            </a:r>
            <a:r>
              <a:rPr lang="en-US" i="1" dirty="0"/>
              <a:t>A limitation of deficiency in resources, skills, and capabilities </a:t>
            </a:r>
            <a:r>
              <a:rPr lang="en-US" dirty="0"/>
              <a:t>that seriously impedes effective performance. Facilities, financial resources, management capabilities, marketing skills, and brand image could be sources of weakness” (p. 293).</a:t>
            </a:r>
          </a:p>
          <a:p>
            <a:r>
              <a:rPr lang="en-US" dirty="0"/>
              <a:t>Example of a strength: Superior market share, excellent inventory turnover (ability to convert inventory into cash), low debt-to-equity ratio, superior equipment, ability to draw highly talented employees, well-known brand image. </a:t>
            </a:r>
          </a:p>
          <a:p>
            <a:r>
              <a:rPr lang="en-US" dirty="0"/>
              <a:t>Examples of a weakness: Poor market share, poor cash flow, high </a:t>
            </a:r>
            <a:r>
              <a:rPr lang="en-US"/>
              <a:t>debt-to-equity ratio, </a:t>
            </a:r>
            <a:r>
              <a:rPr lang="en-US" dirty="0"/>
              <a:t>outdated equipment and facilities, inability to draw skilled employees, poor brand image. </a:t>
            </a:r>
          </a:p>
          <a:p>
            <a:pPr marL="0" indent="0">
              <a:buNone/>
            </a:pPr>
            <a:endParaRPr lang="en-US" dirty="0"/>
          </a:p>
          <a:p>
            <a:r>
              <a:rPr lang="en-US" dirty="0"/>
              <a:t>Source: Pearce, J.A., &amp; Robinson, R.B. (1988). </a:t>
            </a:r>
            <a:r>
              <a:rPr lang="en-US" i="1" dirty="0"/>
              <a:t>Strategic management: Strategy formulation and implementation </a:t>
            </a:r>
            <a:r>
              <a:rPr lang="en-US" dirty="0"/>
              <a:t>(3</a:t>
            </a:r>
            <a:r>
              <a:rPr lang="en-US" baseline="30000" dirty="0"/>
              <a:t>rd</a:t>
            </a:r>
            <a:r>
              <a:rPr lang="en-US" dirty="0"/>
              <a:t> ed.). Homewood, Il: Irwin. </a:t>
            </a:r>
          </a:p>
        </p:txBody>
      </p:sp>
    </p:spTree>
    <p:extLst>
      <p:ext uri="{BB962C8B-B14F-4D97-AF65-F5344CB8AC3E}">
        <p14:creationId xmlns:p14="http://schemas.microsoft.com/office/powerpoint/2010/main" val="3640989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Opportunities and Threats</a:t>
            </a:r>
          </a:p>
        </p:txBody>
      </p:sp>
      <p:sp>
        <p:nvSpPr>
          <p:cNvPr id="3" name="Content Placeholder 2"/>
          <p:cNvSpPr>
            <a:spLocks noGrp="1"/>
          </p:cNvSpPr>
          <p:nvPr>
            <p:ph idx="1"/>
          </p:nvPr>
        </p:nvSpPr>
        <p:spPr/>
        <p:txBody>
          <a:bodyPr>
            <a:normAutofit fontScale="85000" lnSpcReduction="20000"/>
          </a:bodyPr>
          <a:lstStyle/>
          <a:p>
            <a:r>
              <a:rPr lang="en-US" dirty="0"/>
              <a:t>Pearce and Robinson define Opportunities and Threats as follows:</a:t>
            </a:r>
          </a:p>
          <a:p>
            <a:r>
              <a:rPr lang="en-US" i="1" dirty="0"/>
              <a:t>Opportunity</a:t>
            </a:r>
            <a:r>
              <a:rPr lang="en-US" dirty="0"/>
              <a:t>: “A major favorable situation in the firm’s environment. Key trends represent one source of opportunity” (p. 282).</a:t>
            </a:r>
          </a:p>
          <a:p>
            <a:r>
              <a:rPr lang="en-US" i="1" dirty="0"/>
              <a:t>Threat</a:t>
            </a:r>
            <a:r>
              <a:rPr lang="en-US" dirty="0"/>
              <a:t>: “A major unfavorable situation in the firm’s environment” (p. 282). </a:t>
            </a:r>
          </a:p>
          <a:p>
            <a:r>
              <a:rPr lang="en-US" dirty="0"/>
              <a:t>Examples of an opportunity might include the identification of a new market segment, changes in laws or regulations governing an industry, the exit of a competitor from the industry, high consumer demand (resulting in a decrease in the bargaining power of buyers), and a reduction in price of raw materials (resulting in a decrease in the bargaining power of suppliers).</a:t>
            </a:r>
          </a:p>
          <a:p>
            <a:r>
              <a:rPr lang="en-US" dirty="0"/>
              <a:t>Examples of a threat might include the advent of new laws or regulations in an industry, the entry of a new competitor into the industry, slowing market growth, or increased bargaining power of suppliers (because of a decrease in the supply of raw materials) or an increase in the bargaining power of buyers (due to decreased demand for a product or service).  </a:t>
            </a:r>
          </a:p>
        </p:txBody>
      </p:sp>
    </p:spTree>
    <p:extLst>
      <p:ext uri="{BB962C8B-B14F-4D97-AF65-F5344CB8AC3E}">
        <p14:creationId xmlns:p14="http://schemas.microsoft.com/office/powerpoint/2010/main" val="1717889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SWOT Analysis Diagram</a:t>
            </a:r>
          </a:p>
        </p:txBody>
      </p:sp>
      <p:sp>
        <p:nvSpPr>
          <p:cNvPr id="3" name="Content Placeholder 2"/>
          <p:cNvSpPr>
            <a:spLocks noGrp="1"/>
          </p:cNvSpPr>
          <p:nvPr>
            <p:ph idx="1"/>
          </p:nvPr>
        </p:nvSpPr>
        <p:spPr>
          <a:xfrm>
            <a:off x="838200" y="1484244"/>
            <a:ext cx="10515600" cy="4855021"/>
          </a:xfrm>
          <a:ln>
            <a:solidFill>
              <a:schemeClr val="tx1"/>
            </a:solidFill>
          </a:ln>
        </p:spPr>
        <p:txBody>
          <a:bodyPr/>
          <a:lstStyle/>
          <a:p>
            <a:endParaRPr lang="en-US" dirty="0"/>
          </a:p>
          <a:p>
            <a:endParaRPr lang="en-US" dirty="0"/>
          </a:p>
          <a:p>
            <a:pPr marL="0" indent="0">
              <a:buNone/>
            </a:pPr>
            <a:endParaRPr lang="en-US" dirty="0"/>
          </a:p>
          <a:p>
            <a:pPr marL="0" indent="0">
              <a:buNone/>
            </a:pPr>
            <a:endParaRPr lang="en-US" sz="1800" dirty="0"/>
          </a:p>
          <a:p>
            <a:pPr marL="0" indent="0">
              <a:buNone/>
            </a:pPr>
            <a:r>
              <a:rPr lang="en-US" sz="1800" dirty="0"/>
              <a:t>  Critical internal</a:t>
            </a:r>
          </a:p>
          <a:p>
            <a:pPr marL="0" indent="0">
              <a:buNone/>
            </a:pPr>
            <a:r>
              <a:rPr lang="en-US" sz="1800" dirty="0"/>
              <a:t>  Weaknesses</a:t>
            </a:r>
          </a:p>
        </p:txBody>
      </p:sp>
      <p:cxnSp>
        <p:nvCxnSpPr>
          <p:cNvPr id="5" name="Straight Arrow Connector 4"/>
          <p:cNvCxnSpPr/>
          <p:nvPr/>
        </p:nvCxnSpPr>
        <p:spPr>
          <a:xfrm flipH="1">
            <a:off x="6185451" y="1949307"/>
            <a:ext cx="39758" cy="3915846"/>
          </a:xfrm>
          <a:prstGeom prst="straightConnector1">
            <a:avLst/>
          </a:prstGeom>
          <a:ln>
            <a:headEnd type="triangle"/>
            <a:tailEnd type="triangle"/>
          </a:ln>
          <a:effectLst>
            <a:innerShdw blurRad="63500" dist="50800" dir="18900000">
              <a:prstClr val="black">
                <a:alpha val="50000"/>
              </a:prstClr>
            </a:innerShdw>
          </a:effectLst>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2657059" y="3880090"/>
            <a:ext cx="7056783" cy="11354"/>
          </a:xfrm>
          <a:prstGeom prst="straightConnector1">
            <a:avLst/>
          </a:prstGeom>
          <a:ln>
            <a:solidFill>
              <a:schemeClr val="tx1"/>
            </a:solidFill>
            <a:headEnd type="triangle"/>
            <a:tailEnd type="triangle"/>
          </a:ln>
          <a:effectLst>
            <a:innerShdw blurRad="63500" dist="50800" dir="135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068417" y="1557067"/>
            <a:ext cx="4704522" cy="369332"/>
          </a:xfrm>
          <a:prstGeom prst="rect">
            <a:avLst/>
          </a:prstGeom>
          <a:noFill/>
        </p:spPr>
        <p:txBody>
          <a:bodyPr wrap="square" rtlCol="0">
            <a:spAutoFit/>
          </a:bodyPr>
          <a:lstStyle/>
          <a:p>
            <a:r>
              <a:rPr lang="en-US" dirty="0"/>
              <a:t>Numerous environmental opportunities</a:t>
            </a:r>
          </a:p>
        </p:txBody>
      </p:sp>
      <p:sp>
        <p:nvSpPr>
          <p:cNvPr id="10" name="TextBox 9"/>
          <p:cNvSpPr txBox="1"/>
          <p:nvPr/>
        </p:nvSpPr>
        <p:spPr>
          <a:xfrm>
            <a:off x="4545495" y="5865153"/>
            <a:ext cx="3962400" cy="369332"/>
          </a:xfrm>
          <a:prstGeom prst="rect">
            <a:avLst/>
          </a:prstGeom>
          <a:noFill/>
        </p:spPr>
        <p:txBody>
          <a:bodyPr wrap="square" rtlCol="0">
            <a:spAutoFit/>
          </a:bodyPr>
          <a:lstStyle/>
          <a:p>
            <a:r>
              <a:rPr lang="en-US" dirty="0"/>
              <a:t>Numerous environmental threats</a:t>
            </a:r>
          </a:p>
        </p:txBody>
      </p:sp>
      <p:sp>
        <p:nvSpPr>
          <p:cNvPr id="15" name="TextBox 14"/>
          <p:cNvSpPr txBox="1"/>
          <p:nvPr/>
        </p:nvSpPr>
        <p:spPr>
          <a:xfrm>
            <a:off x="10098157" y="3445565"/>
            <a:ext cx="1391478" cy="923330"/>
          </a:xfrm>
          <a:prstGeom prst="rect">
            <a:avLst/>
          </a:prstGeom>
          <a:noFill/>
        </p:spPr>
        <p:txBody>
          <a:bodyPr wrap="square" rtlCol="0">
            <a:spAutoFit/>
          </a:bodyPr>
          <a:lstStyle/>
          <a:p>
            <a:r>
              <a:rPr lang="en-US" dirty="0"/>
              <a:t>Substantial</a:t>
            </a:r>
          </a:p>
          <a:p>
            <a:r>
              <a:rPr lang="en-US" dirty="0"/>
              <a:t>internal </a:t>
            </a:r>
          </a:p>
          <a:p>
            <a:r>
              <a:rPr lang="en-US" dirty="0"/>
              <a:t>strengths</a:t>
            </a:r>
          </a:p>
        </p:txBody>
      </p:sp>
      <p:sp>
        <p:nvSpPr>
          <p:cNvPr id="17" name="TextBox 16"/>
          <p:cNvSpPr txBox="1"/>
          <p:nvPr/>
        </p:nvSpPr>
        <p:spPr>
          <a:xfrm>
            <a:off x="3597964" y="2590088"/>
            <a:ext cx="2451652" cy="646331"/>
          </a:xfrm>
          <a:prstGeom prst="rect">
            <a:avLst/>
          </a:prstGeom>
          <a:noFill/>
        </p:spPr>
        <p:txBody>
          <a:bodyPr wrap="square" rtlCol="0">
            <a:spAutoFit/>
          </a:bodyPr>
          <a:lstStyle/>
          <a:p>
            <a:r>
              <a:rPr lang="en-US" dirty="0"/>
              <a:t>Cell 3: Supports a turnaround strategy</a:t>
            </a:r>
          </a:p>
        </p:txBody>
      </p:sp>
      <p:sp>
        <p:nvSpPr>
          <p:cNvPr id="18" name="TextBox 17"/>
          <p:cNvSpPr txBox="1"/>
          <p:nvPr/>
        </p:nvSpPr>
        <p:spPr>
          <a:xfrm>
            <a:off x="3763617" y="4368895"/>
            <a:ext cx="2285999" cy="646331"/>
          </a:xfrm>
          <a:prstGeom prst="rect">
            <a:avLst/>
          </a:prstGeom>
          <a:noFill/>
        </p:spPr>
        <p:txBody>
          <a:bodyPr wrap="square" rtlCol="0">
            <a:spAutoFit/>
          </a:bodyPr>
          <a:lstStyle/>
          <a:p>
            <a:r>
              <a:rPr lang="en-US" dirty="0"/>
              <a:t>Cell 4: Supports a defensive strategy</a:t>
            </a:r>
          </a:p>
        </p:txBody>
      </p:sp>
      <p:sp>
        <p:nvSpPr>
          <p:cNvPr id="20" name="TextBox 19"/>
          <p:cNvSpPr txBox="1"/>
          <p:nvPr/>
        </p:nvSpPr>
        <p:spPr>
          <a:xfrm>
            <a:off x="6689034" y="4336097"/>
            <a:ext cx="2285999" cy="646331"/>
          </a:xfrm>
          <a:prstGeom prst="rect">
            <a:avLst/>
          </a:prstGeom>
          <a:noFill/>
        </p:spPr>
        <p:txBody>
          <a:bodyPr wrap="square" rtlCol="0">
            <a:spAutoFit/>
          </a:bodyPr>
          <a:lstStyle/>
          <a:p>
            <a:r>
              <a:rPr lang="en-US" dirty="0"/>
              <a:t>Cell 2: Supports a diversification strategy</a:t>
            </a:r>
          </a:p>
        </p:txBody>
      </p:sp>
      <p:sp>
        <p:nvSpPr>
          <p:cNvPr id="21" name="TextBox 20"/>
          <p:cNvSpPr txBox="1"/>
          <p:nvPr/>
        </p:nvSpPr>
        <p:spPr>
          <a:xfrm>
            <a:off x="6546572" y="2602488"/>
            <a:ext cx="2285999" cy="646331"/>
          </a:xfrm>
          <a:prstGeom prst="rect">
            <a:avLst/>
          </a:prstGeom>
          <a:noFill/>
        </p:spPr>
        <p:txBody>
          <a:bodyPr wrap="square" rtlCol="0">
            <a:spAutoFit/>
          </a:bodyPr>
          <a:lstStyle/>
          <a:p>
            <a:r>
              <a:rPr lang="en-US" dirty="0"/>
              <a:t>Cell 1: Supports an aggressive strategy</a:t>
            </a:r>
          </a:p>
        </p:txBody>
      </p:sp>
    </p:spTree>
    <p:extLst>
      <p:ext uri="{BB962C8B-B14F-4D97-AF65-F5344CB8AC3E}">
        <p14:creationId xmlns:p14="http://schemas.microsoft.com/office/powerpoint/2010/main" val="2828726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SWOT Analysis Diagram: Generic Strategies (Part 1)</a:t>
            </a:r>
          </a:p>
        </p:txBody>
      </p:sp>
      <p:sp>
        <p:nvSpPr>
          <p:cNvPr id="3" name="Content Placeholder 2"/>
          <p:cNvSpPr>
            <a:spLocks noGrp="1"/>
          </p:cNvSpPr>
          <p:nvPr>
            <p:ph idx="1"/>
          </p:nvPr>
        </p:nvSpPr>
        <p:spPr>
          <a:xfrm>
            <a:off x="838200" y="1550504"/>
            <a:ext cx="10515600" cy="4626459"/>
          </a:xfrm>
        </p:spPr>
        <p:txBody>
          <a:bodyPr>
            <a:normAutofit fontScale="92500" lnSpcReduction="10000"/>
          </a:bodyPr>
          <a:lstStyle/>
          <a:p>
            <a:r>
              <a:rPr lang="en-US" i="1" dirty="0"/>
              <a:t>Turnaround strategies</a:t>
            </a:r>
            <a:r>
              <a:rPr lang="en-US" dirty="0"/>
              <a:t>: Organization has critical internal weaknesses; numerous opportunities exist in the external environment. These organizations should pursue a turnaround strategy to minimize the internal weaknesses so that they can take advantage of the environmental opportunities. Turnaround strategies include </a:t>
            </a:r>
            <a:r>
              <a:rPr lang="en-US" u="sng" dirty="0"/>
              <a:t>retrenchment</a:t>
            </a:r>
            <a:r>
              <a:rPr lang="en-US" dirty="0"/>
              <a:t>, which allows the organization time to address its internal weaknesses (these might include human, capital, and/or financial weaknesses) so that they may take advantage of environmental opportunities. These companies might also pursue </a:t>
            </a:r>
            <a:r>
              <a:rPr lang="en-US" u="sng" dirty="0"/>
              <a:t>vertical integration </a:t>
            </a:r>
            <a:r>
              <a:rPr lang="en-US" dirty="0"/>
              <a:t>or </a:t>
            </a:r>
            <a:r>
              <a:rPr lang="en-US" u="sng" dirty="0"/>
              <a:t>conglomerate diversification </a:t>
            </a:r>
            <a:r>
              <a:rPr lang="en-US" dirty="0"/>
              <a:t>strategies. </a:t>
            </a:r>
          </a:p>
          <a:p>
            <a:r>
              <a:rPr lang="en-US" i="1" dirty="0"/>
              <a:t>Defensive strategies</a:t>
            </a:r>
            <a:r>
              <a:rPr lang="en-US" dirty="0"/>
              <a:t>: Organization are in the least favorable situations when they have critical internal weaknesses and major threats exist in the external environment. These organizations should pursue a defensive strategy such as </a:t>
            </a:r>
            <a:r>
              <a:rPr lang="en-US" u="sng" dirty="0"/>
              <a:t>divestiture</a:t>
            </a:r>
            <a:r>
              <a:rPr lang="en-US" dirty="0"/>
              <a:t> of a business line or even full </a:t>
            </a:r>
            <a:r>
              <a:rPr lang="en-US" u="sng" dirty="0"/>
              <a:t>liquidation</a:t>
            </a:r>
            <a:r>
              <a:rPr lang="en-US" dirty="0"/>
              <a:t>.</a:t>
            </a:r>
          </a:p>
        </p:txBody>
      </p:sp>
    </p:spTree>
    <p:extLst>
      <p:ext uri="{BB962C8B-B14F-4D97-AF65-F5344CB8AC3E}">
        <p14:creationId xmlns:p14="http://schemas.microsoft.com/office/powerpoint/2010/main" val="3742212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SWOT Analysis Diagram: Generic Strategies (Part 2)</a:t>
            </a:r>
          </a:p>
        </p:txBody>
      </p:sp>
      <p:sp>
        <p:nvSpPr>
          <p:cNvPr id="3" name="Content Placeholder 2"/>
          <p:cNvSpPr>
            <a:spLocks noGrp="1"/>
          </p:cNvSpPr>
          <p:nvPr>
            <p:ph idx="1"/>
          </p:nvPr>
        </p:nvSpPr>
        <p:spPr/>
        <p:txBody>
          <a:bodyPr>
            <a:normAutofit lnSpcReduction="10000"/>
          </a:bodyPr>
          <a:lstStyle/>
          <a:p>
            <a:r>
              <a:rPr lang="en-US" i="1" dirty="0"/>
              <a:t>Diversification strategies</a:t>
            </a:r>
            <a:r>
              <a:rPr lang="en-US" dirty="0"/>
              <a:t>: These organizations face numerous environmental threats, but they also have internal strengths. These organizations are able to use their internal strengths (resources) to combat the environmental threats. Companies that diversify pursue </a:t>
            </a:r>
            <a:r>
              <a:rPr lang="en-US" u="sng" dirty="0"/>
              <a:t>horizontal integration</a:t>
            </a:r>
            <a:r>
              <a:rPr lang="en-US" dirty="0"/>
              <a:t>, </a:t>
            </a:r>
            <a:r>
              <a:rPr lang="en-US" u="sng" dirty="0"/>
              <a:t>concentric diversification</a:t>
            </a:r>
            <a:r>
              <a:rPr lang="en-US" dirty="0"/>
              <a:t>, and </a:t>
            </a:r>
            <a:r>
              <a:rPr lang="en-US" u="sng" dirty="0"/>
              <a:t>joint venture </a:t>
            </a:r>
            <a:r>
              <a:rPr lang="en-US" dirty="0"/>
              <a:t>strategies. </a:t>
            </a:r>
          </a:p>
          <a:p>
            <a:r>
              <a:rPr lang="en-US" dirty="0"/>
              <a:t>Aggressive strategies: These organizations are in the most favorable position, as they have many internal strengths and have many environmental opportunities. Aggressive strategies include </a:t>
            </a:r>
            <a:r>
              <a:rPr lang="en-US" u="sng" dirty="0"/>
              <a:t>concentration</a:t>
            </a:r>
            <a:r>
              <a:rPr lang="en-US" dirty="0"/>
              <a:t>, </a:t>
            </a:r>
            <a:r>
              <a:rPr lang="en-US" u="sng" dirty="0"/>
              <a:t>market development</a:t>
            </a:r>
            <a:r>
              <a:rPr lang="en-US" dirty="0"/>
              <a:t>, </a:t>
            </a:r>
            <a:r>
              <a:rPr lang="en-US" u="sng" dirty="0"/>
              <a:t>product development</a:t>
            </a:r>
            <a:r>
              <a:rPr lang="en-US" dirty="0"/>
              <a:t>, and </a:t>
            </a:r>
            <a:r>
              <a:rPr lang="en-US" u="sng" dirty="0"/>
              <a:t>innovation</a:t>
            </a:r>
            <a:r>
              <a:rPr lang="en-US" dirty="0"/>
              <a:t> strategies. </a:t>
            </a:r>
          </a:p>
        </p:txBody>
      </p:sp>
    </p:spTree>
    <p:extLst>
      <p:ext uri="{BB962C8B-B14F-4D97-AF65-F5344CB8AC3E}">
        <p14:creationId xmlns:p14="http://schemas.microsoft.com/office/powerpoint/2010/main" val="3373198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Grand Strategy Selection Matrix</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565" y="1385888"/>
            <a:ext cx="7305231" cy="4683102"/>
          </a:xfrm>
        </p:spPr>
      </p:pic>
      <p:sp>
        <p:nvSpPr>
          <p:cNvPr id="3" name="TextBox 2"/>
          <p:cNvSpPr txBox="1"/>
          <p:nvPr/>
        </p:nvSpPr>
        <p:spPr>
          <a:xfrm>
            <a:off x="397565" y="6068990"/>
            <a:ext cx="7620000" cy="646331"/>
          </a:xfrm>
          <a:prstGeom prst="rect">
            <a:avLst/>
          </a:prstGeom>
          <a:noFill/>
        </p:spPr>
        <p:txBody>
          <a:bodyPr wrap="square" rtlCol="0">
            <a:spAutoFit/>
          </a:bodyPr>
          <a:lstStyle/>
          <a:p>
            <a:r>
              <a:rPr lang="en-US" dirty="0"/>
              <a:t>Source: Pearce, J.A. (1982). Selecting among alternative grand strategies. </a:t>
            </a:r>
            <a:r>
              <a:rPr lang="en-US" i="1" dirty="0"/>
              <a:t>California Management Review, 30(2</a:t>
            </a:r>
            <a:r>
              <a:rPr lang="en-US" dirty="0"/>
              <a:t>), 29. </a:t>
            </a:r>
          </a:p>
        </p:txBody>
      </p:sp>
      <p:sp>
        <p:nvSpPr>
          <p:cNvPr id="4" name="TextBox 3"/>
          <p:cNvSpPr txBox="1"/>
          <p:nvPr/>
        </p:nvSpPr>
        <p:spPr>
          <a:xfrm>
            <a:off x="8017565" y="1544675"/>
            <a:ext cx="3975652" cy="4801314"/>
          </a:xfrm>
          <a:prstGeom prst="rect">
            <a:avLst/>
          </a:prstGeom>
          <a:noFill/>
        </p:spPr>
        <p:txBody>
          <a:bodyPr wrap="square" rtlCol="0">
            <a:spAutoFit/>
          </a:bodyPr>
          <a:lstStyle/>
          <a:p>
            <a:r>
              <a:rPr lang="en-US" sz="1700" dirty="0"/>
              <a:t>The Grand Strategy Selection Matrix uses two key factors in the selection of a grand strategy (or strategies):  </a:t>
            </a:r>
          </a:p>
          <a:p>
            <a:endParaRPr lang="en-US" sz="1700" dirty="0"/>
          </a:p>
          <a:p>
            <a:r>
              <a:rPr lang="en-US" sz="1700" dirty="0"/>
              <a:t>X-Axis: Internal vs. External orientation: </a:t>
            </a:r>
          </a:p>
          <a:p>
            <a:endParaRPr lang="en-US" sz="1700" dirty="0"/>
          </a:p>
          <a:p>
            <a:pPr marL="342900" indent="-342900">
              <a:buFont typeface="+mj-lt"/>
              <a:buAutoNum type="alphaLcParenR"/>
            </a:pPr>
            <a:r>
              <a:rPr lang="en-US" sz="1700" dirty="0"/>
              <a:t>An internal orientation is selected when a company has either significant strengths or significant weaknesses. In an internal orientation, the company looks inward to exploit its strengths or to minimize weaknesses; and</a:t>
            </a:r>
          </a:p>
          <a:p>
            <a:pPr marL="342900" indent="-342900">
              <a:buFont typeface="+mj-lt"/>
              <a:buAutoNum type="alphaLcParenR"/>
            </a:pPr>
            <a:r>
              <a:rPr lang="en-US" sz="1700" dirty="0"/>
              <a:t>An external orientation is selected when the organization has significant external environmental opportunities. </a:t>
            </a:r>
          </a:p>
          <a:p>
            <a:endParaRPr lang="en-US" sz="1700" dirty="0"/>
          </a:p>
          <a:p>
            <a:r>
              <a:rPr lang="en-US" sz="1700" dirty="0"/>
              <a:t>Y-Axis: Overcome weaknesses or maximize strengths.  </a:t>
            </a:r>
          </a:p>
        </p:txBody>
      </p:sp>
    </p:spTree>
    <p:extLst>
      <p:ext uri="{BB962C8B-B14F-4D97-AF65-F5344CB8AC3E}">
        <p14:creationId xmlns:p14="http://schemas.microsoft.com/office/powerpoint/2010/main" val="4199665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Model of Grand Strategy Clusters</a:t>
            </a:r>
          </a:p>
        </p:txBody>
      </p:sp>
      <p:pic>
        <p:nvPicPr>
          <p:cNvPr id="1026" name="Picture 2" descr="Image result for grand strategy matrix"/>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431235"/>
            <a:ext cx="6904383" cy="458207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4313" y="6109252"/>
            <a:ext cx="7129670" cy="646331"/>
          </a:xfrm>
          <a:prstGeom prst="rect">
            <a:avLst/>
          </a:prstGeom>
          <a:noFill/>
        </p:spPr>
        <p:txBody>
          <a:bodyPr wrap="square" rtlCol="0">
            <a:spAutoFit/>
          </a:bodyPr>
          <a:lstStyle/>
          <a:p>
            <a:r>
              <a:rPr lang="en-US" dirty="0"/>
              <a:t>Source: Thompson, A.A., &amp; Strickland, A.J. (1987). </a:t>
            </a:r>
            <a:r>
              <a:rPr lang="en-US" i="1" dirty="0"/>
              <a:t>Strategic management: Concepts and cases </a:t>
            </a:r>
            <a:r>
              <a:rPr lang="en-US" dirty="0"/>
              <a:t>(4</a:t>
            </a:r>
            <a:r>
              <a:rPr lang="en-US" baseline="30000" dirty="0"/>
              <a:t>th</a:t>
            </a:r>
            <a:r>
              <a:rPr lang="en-US" dirty="0"/>
              <a:t> ed.). Plano, TX: Business Publications. </a:t>
            </a:r>
          </a:p>
        </p:txBody>
      </p:sp>
      <p:sp>
        <p:nvSpPr>
          <p:cNvPr id="4" name="TextBox 3"/>
          <p:cNvSpPr txBox="1"/>
          <p:nvPr/>
        </p:nvSpPr>
        <p:spPr>
          <a:xfrm>
            <a:off x="8123583" y="1431235"/>
            <a:ext cx="3750365" cy="4801314"/>
          </a:xfrm>
          <a:prstGeom prst="rect">
            <a:avLst/>
          </a:prstGeom>
          <a:noFill/>
        </p:spPr>
        <p:txBody>
          <a:bodyPr wrap="square" rtlCol="0">
            <a:spAutoFit/>
          </a:bodyPr>
          <a:lstStyle/>
          <a:p>
            <a:r>
              <a:rPr lang="en-US" sz="1700" dirty="0"/>
              <a:t>The Model of Grand Strategy Clusters uses Market Growth (slow vs. rapid) and Competitive Position (weak vs. strong) as key factors for strategic choice. </a:t>
            </a:r>
          </a:p>
          <a:p>
            <a:endParaRPr lang="en-US" sz="1700" dirty="0"/>
          </a:p>
          <a:p>
            <a:r>
              <a:rPr lang="en-US" sz="1700" dirty="0"/>
              <a:t>Example: </a:t>
            </a:r>
          </a:p>
          <a:p>
            <a:endParaRPr lang="en-US" sz="1700" dirty="0"/>
          </a:p>
          <a:p>
            <a:r>
              <a:rPr lang="en-US" sz="1700" dirty="0"/>
              <a:t>A company that is in a rapid and high-growth market (i.e., it is competing in and industry that is early on in its life cycle) and that has more strengths than weaknesses (strong competitive position) would fall into Quadrant 1. Companies that fall into Quadrant 1 are in an excellent strategic position, and might choose a Product Development, Market Development, or even a Market Penetration grand strategy.</a:t>
            </a:r>
          </a:p>
        </p:txBody>
      </p:sp>
    </p:spTree>
    <p:extLst>
      <p:ext uri="{BB962C8B-B14F-4D97-AF65-F5344CB8AC3E}">
        <p14:creationId xmlns:p14="http://schemas.microsoft.com/office/powerpoint/2010/main" val="131964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97000">
              <a:schemeClr val="accent2">
                <a:lumMod val="45000"/>
                <a:lumOff val="55000"/>
              </a:schemeClr>
            </a:gs>
            <a:gs pos="100000">
              <a:schemeClr val="accent2">
                <a:lumMod val="45000"/>
                <a:lumOff val="55000"/>
              </a:schemeClr>
            </a:gs>
            <a:gs pos="100000">
              <a:schemeClr val="accent2">
                <a:lumMod val="30000"/>
                <a:lumOff val="70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2267" y="1"/>
            <a:ext cx="10515600" cy="773722"/>
          </a:xfrm>
        </p:spPr>
        <p:txBody>
          <a:bodyPr>
            <a:normAutofit/>
          </a:bodyPr>
          <a:lstStyle/>
          <a:p>
            <a:pPr algn="ctr"/>
            <a:r>
              <a:rPr lang="en-US" dirty="0"/>
              <a:t>GE/McKinsey Matrix</a:t>
            </a:r>
          </a:p>
        </p:txBody>
      </p:sp>
      <p:graphicFrame>
        <p:nvGraphicFramePr>
          <p:cNvPr id="3" name="Table 2"/>
          <p:cNvGraphicFramePr>
            <a:graphicFrameLocks noGrp="1"/>
          </p:cNvGraphicFramePr>
          <p:nvPr>
            <p:extLst>
              <p:ext uri="{D42A27DB-BD31-4B8C-83A1-F6EECF244321}">
                <p14:modId xmlns:p14="http://schemas.microsoft.com/office/powerpoint/2010/main" val="211400561"/>
              </p:ext>
            </p:extLst>
          </p:nvPr>
        </p:nvGraphicFramePr>
        <p:xfrm>
          <a:off x="1806760" y="1898088"/>
          <a:ext cx="7918309" cy="3327009"/>
        </p:xfrm>
        <a:graphic>
          <a:graphicData uri="http://schemas.openxmlformats.org/drawingml/2006/table">
            <a:tbl>
              <a:tblPr firstRow="1" bandRow="1">
                <a:tableStyleId>{5C22544A-7EE6-4342-B048-85BDC9FD1C3A}</a:tableStyleId>
              </a:tblPr>
              <a:tblGrid>
                <a:gridCol w="1939540">
                  <a:extLst>
                    <a:ext uri="{9D8B030D-6E8A-4147-A177-3AD203B41FA5}">
                      <a16:colId xmlns:a16="http://schemas.microsoft.com/office/drawing/2014/main" val="432246323"/>
                    </a:ext>
                  </a:extLst>
                </a:gridCol>
                <a:gridCol w="2073660">
                  <a:extLst>
                    <a:ext uri="{9D8B030D-6E8A-4147-A177-3AD203B41FA5}">
                      <a16:colId xmlns:a16="http://schemas.microsoft.com/office/drawing/2014/main" val="122188556"/>
                    </a:ext>
                  </a:extLst>
                </a:gridCol>
                <a:gridCol w="2006600">
                  <a:extLst>
                    <a:ext uri="{9D8B030D-6E8A-4147-A177-3AD203B41FA5}">
                      <a16:colId xmlns:a16="http://schemas.microsoft.com/office/drawing/2014/main" val="4024772993"/>
                    </a:ext>
                  </a:extLst>
                </a:gridCol>
                <a:gridCol w="1898509">
                  <a:extLst>
                    <a:ext uri="{9D8B030D-6E8A-4147-A177-3AD203B41FA5}">
                      <a16:colId xmlns:a16="http://schemas.microsoft.com/office/drawing/2014/main" val="3433004567"/>
                    </a:ext>
                  </a:extLst>
                </a:gridCol>
              </a:tblGrid>
              <a:tr h="1109003">
                <a:tc>
                  <a:txBody>
                    <a:bodyPr/>
                    <a:lstStyle/>
                    <a:p>
                      <a:endParaRPr lang="en-US" dirty="0"/>
                    </a:p>
                  </a:txBody>
                  <a:tc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endParaRPr lang="en-US" dirty="0"/>
                    </a:p>
                    <a:p>
                      <a:r>
                        <a:rPr lang="en-US" sz="2800" dirty="0"/>
                        <a:t>     </a:t>
                      </a:r>
                      <a:r>
                        <a:rPr lang="en-US" sz="2800" baseline="0" dirty="0"/>
                        <a:t> </a:t>
                      </a:r>
                      <a:r>
                        <a:rPr lang="en-US" sz="2800" dirty="0"/>
                        <a:t>High</a:t>
                      </a:r>
                    </a:p>
                  </a:txBody>
                  <a:tc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endParaRPr lang="en-US" dirty="0"/>
                    </a:p>
                    <a:p>
                      <a:r>
                        <a:rPr lang="en-US" dirty="0"/>
                        <a:t>        </a:t>
                      </a:r>
                      <a:r>
                        <a:rPr lang="en-US" sz="2800" dirty="0"/>
                        <a:t>Medium</a:t>
                      </a:r>
                    </a:p>
                  </a:txBody>
                  <a:tc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endParaRPr lang="en-US" dirty="0"/>
                    </a:p>
                    <a:p>
                      <a:r>
                        <a:rPr lang="en-US" sz="2800" dirty="0"/>
                        <a:t>       Low</a:t>
                      </a:r>
                    </a:p>
                  </a:txBody>
                  <a:tc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979207657"/>
                  </a:ext>
                </a:extLst>
              </a:tr>
              <a:tr h="1109003">
                <a:tc>
                  <a:txBody>
                    <a:bodyPr/>
                    <a:lstStyle/>
                    <a:p>
                      <a:endParaRPr lang="en-US" dirty="0"/>
                    </a:p>
                    <a:p>
                      <a:r>
                        <a:rPr lang="en-US" sz="1800" baseline="0" dirty="0"/>
                        <a:t>       </a:t>
                      </a:r>
                      <a:r>
                        <a:rPr lang="en-US" sz="2800" b="1" dirty="0">
                          <a:solidFill>
                            <a:schemeClr val="bg1"/>
                          </a:solidFill>
                        </a:rPr>
                        <a:t>Strong</a:t>
                      </a:r>
                    </a:p>
                  </a:txBody>
                  <a:tc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endParaRPr lang="en-US" sz="2800" dirty="0"/>
                    </a:p>
                    <a:p>
                      <a:r>
                        <a:rPr lang="en-US" sz="2800" dirty="0"/>
                        <a:t>      Grow</a:t>
                      </a:r>
                    </a:p>
                  </a:txBody>
                  <a:tcPr>
                    <a:gradFill>
                      <a:gsLst>
                        <a:gs pos="0">
                          <a:srgbClr val="00B050"/>
                        </a:gs>
                        <a:gs pos="100000">
                          <a:schemeClr val="bg1"/>
                        </a:gs>
                        <a:gs pos="100000">
                          <a:schemeClr val="accent1">
                            <a:lumMod val="45000"/>
                            <a:lumOff val="55000"/>
                          </a:schemeClr>
                        </a:gs>
                        <a:gs pos="100000">
                          <a:schemeClr val="accent1">
                            <a:lumMod val="30000"/>
                            <a:lumOff val="70000"/>
                          </a:schemeClr>
                        </a:gs>
                      </a:gsLst>
                      <a:lin ang="5400000" scaled="1"/>
                    </a:gradFill>
                  </a:tcPr>
                </a:tc>
                <a:tc>
                  <a:txBody>
                    <a:bodyPr/>
                    <a:lstStyle/>
                    <a:p>
                      <a:r>
                        <a:rPr lang="en-US" sz="2800" dirty="0"/>
                        <a:t> </a:t>
                      </a:r>
                    </a:p>
                    <a:p>
                      <a:r>
                        <a:rPr lang="en-US" sz="2800" dirty="0"/>
                        <a:t>      Grow</a:t>
                      </a:r>
                    </a:p>
                  </a:txBody>
                  <a:tcPr>
                    <a:gradFill>
                      <a:gsLst>
                        <a:gs pos="0">
                          <a:srgbClr val="00B050"/>
                        </a:gs>
                        <a:gs pos="100000">
                          <a:schemeClr val="bg1"/>
                        </a:gs>
                        <a:gs pos="100000">
                          <a:srgbClr val="00B050"/>
                        </a:gs>
                        <a:gs pos="100000">
                          <a:schemeClr val="accent1">
                            <a:lumMod val="30000"/>
                            <a:lumOff val="70000"/>
                          </a:schemeClr>
                        </a:gs>
                      </a:gsLst>
                      <a:lin ang="5400000" scaled="1"/>
                    </a:gradFill>
                  </a:tcPr>
                </a:tc>
                <a:tc>
                  <a:txBody>
                    <a:bodyPr/>
                    <a:lstStyle/>
                    <a:p>
                      <a:endParaRPr lang="en-US" sz="2800" dirty="0"/>
                    </a:p>
                    <a:p>
                      <a:r>
                        <a:rPr lang="en-US" sz="2800" dirty="0"/>
                        <a:t>      Hold </a:t>
                      </a:r>
                    </a:p>
                  </a:txBody>
                  <a:tcPr>
                    <a:gradFill>
                      <a:gsLst>
                        <a:gs pos="0">
                          <a:srgbClr val="FFFF00"/>
                        </a:gs>
                        <a:gs pos="100000">
                          <a:schemeClr val="bg1"/>
                        </a:gs>
                        <a:gs pos="100000">
                          <a:srgbClr val="00B050"/>
                        </a:gs>
                        <a:gs pos="100000">
                          <a:schemeClr val="accent1">
                            <a:lumMod val="30000"/>
                            <a:lumOff val="70000"/>
                          </a:schemeClr>
                        </a:gs>
                      </a:gsLst>
                      <a:lin ang="5400000" scaled="1"/>
                    </a:gradFill>
                  </a:tcPr>
                </a:tc>
                <a:extLst>
                  <a:ext uri="{0D108BD9-81ED-4DB2-BD59-A6C34878D82A}">
                    <a16:rowId xmlns:a16="http://schemas.microsoft.com/office/drawing/2014/main" val="3810264159"/>
                  </a:ext>
                </a:extLst>
              </a:tr>
              <a:tr h="1109003">
                <a:tc>
                  <a:txBody>
                    <a:bodyPr/>
                    <a:lstStyle/>
                    <a:p>
                      <a:endParaRPr lang="en-US" dirty="0"/>
                    </a:p>
                    <a:p>
                      <a:r>
                        <a:rPr lang="en-US" sz="2800" dirty="0"/>
                        <a:t>    </a:t>
                      </a:r>
                      <a:r>
                        <a:rPr lang="en-US" sz="2800" b="1" dirty="0">
                          <a:solidFill>
                            <a:schemeClr val="bg1"/>
                          </a:solidFill>
                        </a:rPr>
                        <a:t>Average</a:t>
                      </a:r>
                      <a:r>
                        <a:rPr lang="en-US" b="1" dirty="0">
                          <a:solidFill>
                            <a:schemeClr val="bg1"/>
                          </a:solidFill>
                        </a:rPr>
                        <a:t> </a:t>
                      </a:r>
                    </a:p>
                  </a:txBody>
                  <a:tc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endParaRPr lang="en-US" sz="2800" dirty="0"/>
                    </a:p>
                    <a:p>
                      <a:r>
                        <a:rPr lang="en-US" sz="2800" dirty="0"/>
                        <a:t>      Grow</a:t>
                      </a:r>
                    </a:p>
                  </a:txBody>
                  <a:tcPr>
                    <a:gradFill>
                      <a:gsLst>
                        <a:gs pos="0">
                          <a:srgbClr val="00B050"/>
                        </a:gs>
                        <a:gs pos="100000">
                          <a:schemeClr val="bg1"/>
                        </a:gs>
                        <a:gs pos="100000">
                          <a:schemeClr val="bg1"/>
                        </a:gs>
                        <a:gs pos="100000">
                          <a:schemeClr val="accent1">
                            <a:lumMod val="30000"/>
                            <a:lumOff val="70000"/>
                          </a:schemeClr>
                        </a:gs>
                      </a:gsLst>
                      <a:lin ang="5400000" scaled="1"/>
                    </a:gradFill>
                  </a:tcPr>
                </a:tc>
                <a:tc>
                  <a:txBody>
                    <a:bodyPr/>
                    <a:lstStyle/>
                    <a:p>
                      <a:endParaRPr lang="en-US" sz="2800" dirty="0"/>
                    </a:p>
                    <a:p>
                      <a:r>
                        <a:rPr lang="en-US" sz="2800" dirty="0"/>
                        <a:t>      Hold </a:t>
                      </a:r>
                    </a:p>
                  </a:txBody>
                  <a:tcPr>
                    <a:gradFill>
                      <a:gsLst>
                        <a:gs pos="0">
                          <a:srgbClr val="FFFF00"/>
                        </a:gs>
                        <a:gs pos="100000">
                          <a:schemeClr val="bg1"/>
                        </a:gs>
                        <a:gs pos="100000">
                          <a:srgbClr val="00B050"/>
                        </a:gs>
                        <a:gs pos="100000">
                          <a:schemeClr val="accent1">
                            <a:lumMod val="30000"/>
                            <a:lumOff val="70000"/>
                          </a:schemeClr>
                        </a:gs>
                      </a:gsLst>
                      <a:lin ang="5400000" scaled="1"/>
                    </a:gradFill>
                  </a:tcPr>
                </a:tc>
                <a:tc>
                  <a:txBody>
                    <a:bodyPr/>
                    <a:lstStyle/>
                    <a:p>
                      <a:endParaRPr lang="en-US" sz="2800" dirty="0"/>
                    </a:p>
                    <a:p>
                      <a:r>
                        <a:rPr lang="en-US" sz="2800" dirty="0"/>
                        <a:t>   Harvest</a:t>
                      </a:r>
                    </a:p>
                  </a:txBody>
                  <a:tcPr>
                    <a:gradFill>
                      <a:gsLst>
                        <a:gs pos="0">
                          <a:srgbClr val="FF0000"/>
                        </a:gs>
                        <a:gs pos="100000">
                          <a:schemeClr val="bg1"/>
                        </a:gs>
                        <a:gs pos="100000">
                          <a:srgbClr val="00B050"/>
                        </a:gs>
                        <a:gs pos="100000">
                          <a:schemeClr val="accent1">
                            <a:lumMod val="30000"/>
                            <a:lumOff val="70000"/>
                          </a:schemeClr>
                        </a:gs>
                      </a:gsLst>
                      <a:lin ang="5400000" scaled="1"/>
                    </a:gradFill>
                  </a:tcPr>
                </a:tc>
                <a:extLst>
                  <a:ext uri="{0D108BD9-81ED-4DB2-BD59-A6C34878D82A}">
                    <a16:rowId xmlns:a16="http://schemas.microsoft.com/office/drawing/2014/main" val="3153967582"/>
                  </a:ext>
                </a:extLst>
              </a:tr>
            </a:tbl>
          </a:graphicData>
        </a:graphic>
      </p:graphicFrame>
      <p:sp>
        <p:nvSpPr>
          <p:cNvPr id="5" name="Rectangle 4"/>
          <p:cNvSpPr/>
          <p:nvPr/>
        </p:nvSpPr>
        <p:spPr>
          <a:xfrm>
            <a:off x="413650" y="773723"/>
            <a:ext cx="1205948" cy="5838092"/>
          </a:xfrm>
          <a:prstGeom prst="rect">
            <a:avLst/>
          </a:prstGeom>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91034" y="1392447"/>
            <a:ext cx="677108" cy="3485322"/>
          </a:xfrm>
          <a:prstGeom prst="rect">
            <a:avLst/>
          </a:prstGeom>
          <a:noFill/>
        </p:spPr>
        <p:txBody>
          <a:bodyPr vert="vert270" wrap="square" rtlCol="0">
            <a:spAutoFit/>
          </a:bodyPr>
          <a:lstStyle/>
          <a:p>
            <a:r>
              <a:rPr lang="en-US" sz="3200" dirty="0">
                <a:solidFill>
                  <a:schemeClr val="bg1"/>
                </a:solidFill>
              </a:rPr>
              <a:t>Business Strength</a:t>
            </a:r>
          </a:p>
        </p:txBody>
      </p:sp>
      <p:sp>
        <p:nvSpPr>
          <p:cNvPr id="7" name="TextBox 6"/>
          <p:cNvSpPr txBox="1"/>
          <p:nvPr/>
        </p:nvSpPr>
        <p:spPr>
          <a:xfrm>
            <a:off x="1806759" y="773723"/>
            <a:ext cx="7918310" cy="1015663"/>
          </a:xfrm>
          <a:prstGeom prst="rect">
            <a:avLst/>
          </a:prstGeom>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2800" dirty="0"/>
              <a:t>                     </a:t>
            </a:r>
            <a:r>
              <a:rPr lang="en-US" sz="2800" dirty="0">
                <a:solidFill>
                  <a:schemeClr val="bg1"/>
                </a:solidFill>
              </a:rPr>
              <a:t>Market Attractiveness</a:t>
            </a:r>
          </a:p>
          <a:p>
            <a:endParaRPr lang="en-US" sz="3200" dirty="0"/>
          </a:p>
        </p:txBody>
      </p:sp>
      <p:graphicFrame>
        <p:nvGraphicFramePr>
          <p:cNvPr id="8" name="Table 7"/>
          <p:cNvGraphicFramePr>
            <a:graphicFrameLocks noGrp="1"/>
          </p:cNvGraphicFramePr>
          <p:nvPr>
            <p:extLst>
              <p:ext uri="{D42A27DB-BD31-4B8C-83A1-F6EECF244321}">
                <p14:modId xmlns:p14="http://schemas.microsoft.com/office/powerpoint/2010/main" val="4005089110"/>
              </p:ext>
            </p:extLst>
          </p:nvPr>
        </p:nvGraphicFramePr>
        <p:xfrm>
          <a:off x="1806759" y="5225097"/>
          <a:ext cx="7924645" cy="1371600"/>
        </p:xfrm>
        <a:graphic>
          <a:graphicData uri="http://schemas.openxmlformats.org/drawingml/2006/table">
            <a:tbl>
              <a:tblPr firstRow="1" bandRow="1">
                <a:tableStyleId>{5C22544A-7EE6-4342-B048-85BDC9FD1C3A}</a:tableStyleId>
              </a:tblPr>
              <a:tblGrid>
                <a:gridCol w="1942732">
                  <a:extLst>
                    <a:ext uri="{9D8B030D-6E8A-4147-A177-3AD203B41FA5}">
                      <a16:colId xmlns:a16="http://schemas.microsoft.com/office/drawing/2014/main" val="1026980308"/>
                    </a:ext>
                  </a:extLst>
                </a:gridCol>
                <a:gridCol w="2013955">
                  <a:extLst>
                    <a:ext uri="{9D8B030D-6E8A-4147-A177-3AD203B41FA5}">
                      <a16:colId xmlns:a16="http://schemas.microsoft.com/office/drawing/2014/main" val="2544988521"/>
                    </a:ext>
                  </a:extLst>
                </a:gridCol>
                <a:gridCol w="2095459">
                  <a:extLst>
                    <a:ext uri="{9D8B030D-6E8A-4147-A177-3AD203B41FA5}">
                      <a16:colId xmlns:a16="http://schemas.microsoft.com/office/drawing/2014/main" val="142716687"/>
                    </a:ext>
                  </a:extLst>
                </a:gridCol>
                <a:gridCol w="1872499">
                  <a:extLst>
                    <a:ext uri="{9D8B030D-6E8A-4147-A177-3AD203B41FA5}">
                      <a16:colId xmlns:a16="http://schemas.microsoft.com/office/drawing/2014/main" val="2005571070"/>
                    </a:ext>
                  </a:extLst>
                </a:gridCol>
              </a:tblGrid>
              <a:tr h="1371600">
                <a:tc>
                  <a:txBody>
                    <a:bodyPr/>
                    <a:lstStyle/>
                    <a:p>
                      <a:endParaRPr lang="en-US" dirty="0"/>
                    </a:p>
                    <a:p>
                      <a:r>
                        <a:rPr lang="en-US" sz="2800" dirty="0">
                          <a:solidFill>
                            <a:schemeClr val="bg1"/>
                          </a:solidFill>
                        </a:rPr>
                        <a:t>  </a:t>
                      </a:r>
                      <a:r>
                        <a:rPr lang="en-US" sz="2800" b="0" dirty="0">
                          <a:solidFill>
                            <a:schemeClr val="bg1"/>
                          </a:solidFill>
                        </a:rPr>
                        <a:t>   Weak</a:t>
                      </a:r>
                    </a:p>
                  </a:txBody>
                  <a:tc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endParaRPr lang="en-US" dirty="0">
                        <a:solidFill>
                          <a:schemeClr val="tx1"/>
                        </a:solidFill>
                        <a:highlight>
                          <a:srgbClr val="00FF00"/>
                        </a:highlight>
                      </a:endParaRPr>
                    </a:p>
                    <a:p>
                      <a:r>
                        <a:rPr lang="en-US" dirty="0">
                          <a:solidFill>
                            <a:schemeClr val="tx1"/>
                          </a:solidFill>
                        </a:rPr>
                        <a:t>          </a:t>
                      </a:r>
                      <a:r>
                        <a:rPr lang="en-US" sz="2800" b="0" dirty="0">
                          <a:solidFill>
                            <a:schemeClr val="tx1"/>
                          </a:solidFill>
                        </a:rPr>
                        <a:t>Hold</a:t>
                      </a:r>
                    </a:p>
                  </a:txBody>
                  <a:tcPr>
                    <a:gradFill>
                      <a:gsLst>
                        <a:gs pos="3000">
                          <a:srgbClr val="FFFF00"/>
                        </a:gs>
                        <a:gs pos="100000">
                          <a:schemeClr val="bg1"/>
                        </a:gs>
                        <a:gs pos="100000">
                          <a:srgbClr val="00B050"/>
                        </a:gs>
                        <a:gs pos="100000">
                          <a:schemeClr val="bg1"/>
                        </a:gs>
                      </a:gsLst>
                      <a:lin ang="5400000" scaled="1"/>
                    </a:gradFill>
                  </a:tcPr>
                </a:tc>
                <a:tc>
                  <a:txBody>
                    <a:bodyPr/>
                    <a:lstStyle/>
                    <a:p>
                      <a:endParaRPr lang="en-US" sz="2800" b="0" dirty="0">
                        <a:solidFill>
                          <a:schemeClr val="tx1"/>
                        </a:solidFill>
                      </a:endParaRPr>
                    </a:p>
                    <a:p>
                      <a:r>
                        <a:rPr lang="en-US" sz="2800" b="0" dirty="0">
                          <a:solidFill>
                            <a:schemeClr val="tx1"/>
                          </a:solidFill>
                        </a:rPr>
                        <a:t>    Harvest</a:t>
                      </a:r>
                    </a:p>
                    <a:p>
                      <a:endParaRPr lang="en-US" sz="2800" b="0" dirty="0">
                        <a:solidFill>
                          <a:schemeClr val="tx1"/>
                        </a:solidFill>
                      </a:endParaRPr>
                    </a:p>
                  </a:txBody>
                  <a:tcPr>
                    <a:gradFill>
                      <a:gsLst>
                        <a:gs pos="0">
                          <a:srgbClr val="FF0000"/>
                        </a:gs>
                        <a:gs pos="100000">
                          <a:schemeClr val="bg1"/>
                        </a:gs>
                        <a:gs pos="100000">
                          <a:srgbClr val="00B050"/>
                        </a:gs>
                        <a:gs pos="100000">
                          <a:schemeClr val="accent1">
                            <a:lumMod val="30000"/>
                            <a:lumOff val="70000"/>
                          </a:schemeClr>
                        </a:gs>
                      </a:gsLst>
                      <a:lin ang="5400000" scaled="1"/>
                    </a:gradFill>
                  </a:tcPr>
                </a:tc>
                <a:tc>
                  <a:txBody>
                    <a:bodyPr/>
                    <a:lstStyle/>
                    <a:p>
                      <a:endParaRPr lang="en-US" sz="2800" b="0" dirty="0">
                        <a:solidFill>
                          <a:schemeClr val="tx1"/>
                        </a:solidFill>
                      </a:endParaRPr>
                    </a:p>
                    <a:p>
                      <a:r>
                        <a:rPr lang="en-US" sz="2800" b="0" dirty="0">
                          <a:solidFill>
                            <a:schemeClr val="tx1"/>
                          </a:solidFill>
                        </a:rPr>
                        <a:t>   Harvest</a:t>
                      </a:r>
                    </a:p>
                  </a:txBody>
                  <a:tcPr>
                    <a:gradFill>
                      <a:gsLst>
                        <a:gs pos="0">
                          <a:srgbClr val="FF0000"/>
                        </a:gs>
                        <a:gs pos="100000">
                          <a:schemeClr val="bg1"/>
                        </a:gs>
                        <a:gs pos="100000">
                          <a:srgbClr val="00B050"/>
                        </a:gs>
                        <a:gs pos="100000">
                          <a:schemeClr val="accent1">
                            <a:lumMod val="30000"/>
                            <a:lumOff val="70000"/>
                          </a:schemeClr>
                        </a:gs>
                      </a:gsLst>
                      <a:lin ang="5400000" scaled="1"/>
                    </a:gradFill>
                  </a:tcPr>
                </a:tc>
                <a:extLst>
                  <a:ext uri="{0D108BD9-81ED-4DB2-BD59-A6C34878D82A}">
                    <a16:rowId xmlns:a16="http://schemas.microsoft.com/office/drawing/2014/main" val="1459208223"/>
                  </a:ext>
                </a:extLst>
              </a:tr>
            </a:tbl>
          </a:graphicData>
        </a:graphic>
      </p:graphicFrame>
      <p:sp>
        <p:nvSpPr>
          <p:cNvPr id="4" name="TextBox 3"/>
          <p:cNvSpPr txBox="1"/>
          <p:nvPr/>
        </p:nvSpPr>
        <p:spPr>
          <a:xfrm>
            <a:off x="9912230" y="773723"/>
            <a:ext cx="2133996" cy="5509200"/>
          </a:xfrm>
          <a:prstGeom prst="rect">
            <a:avLst/>
          </a:prstGeom>
          <a:noFill/>
        </p:spPr>
        <p:txBody>
          <a:bodyPr wrap="square" rtlCol="0">
            <a:spAutoFit/>
          </a:bodyPr>
          <a:lstStyle/>
          <a:p>
            <a:r>
              <a:rPr lang="en-US" sz="1600" dirty="0"/>
              <a:t>A company that is competing in a highly attractive market but that has weak business strength (the company has many weaknesses), would use a “Hold” strategy (this would be comparable to a company in the “Question Mark” cell of the BCG Matrix). </a:t>
            </a:r>
          </a:p>
          <a:p>
            <a:endParaRPr lang="en-US" sz="1600" dirty="0"/>
          </a:p>
          <a:p>
            <a:r>
              <a:rPr lang="en-US" sz="1600" dirty="0"/>
              <a:t>A company that competes in a highly attractive market and that has many strengths would choose a “Grow” strategy (similar to the “Star” cell of the BCG Matrix).  </a:t>
            </a:r>
          </a:p>
        </p:txBody>
      </p:sp>
    </p:spTree>
    <p:extLst>
      <p:ext uri="{BB962C8B-B14F-4D97-AF65-F5344CB8AC3E}">
        <p14:creationId xmlns:p14="http://schemas.microsoft.com/office/powerpoint/2010/main" val="13218388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TotalTime>
  <Words>1113</Words>
  <Application>Microsoft Macintosh PowerPoint</Application>
  <PresentationFormat>Widescreen</PresentationFormat>
  <Paragraphs>91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 Grand Strategy Selection Matrices</vt:lpstr>
      <vt:lpstr>Strengths and Weaknesses</vt:lpstr>
      <vt:lpstr>Opportunities and Threats</vt:lpstr>
      <vt:lpstr>SWOT Analysis Diagram</vt:lpstr>
      <vt:lpstr>SWOT Analysis Diagram: Generic Strategies (Part 1)</vt:lpstr>
      <vt:lpstr>SWOT Analysis Diagram: Generic Strategies (Part 2)</vt:lpstr>
      <vt:lpstr>Grand Strategy Selection Matrix</vt:lpstr>
      <vt:lpstr>Model of Grand Strategy Clusters</vt:lpstr>
      <vt:lpstr>GE/McKinsey Matrix</vt:lpstr>
      <vt:lpstr>BCG Matrix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Grand Strategy Selection Matrices</dc:title>
  <dc:creator>Dr. Michael S. Garmon</dc:creator>
  <cp:lastModifiedBy>Nicole Prince</cp:lastModifiedBy>
  <cp:revision>34</cp:revision>
  <dcterms:created xsi:type="dcterms:W3CDTF">2016-11-30T15:56:39Z</dcterms:created>
  <dcterms:modified xsi:type="dcterms:W3CDTF">2021-08-22T19:06:45Z</dcterms:modified>
</cp:coreProperties>
</file>